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8" r:id="rId2"/>
    <p:sldId id="261" r:id="rId3"/>
    <p:sldId id="262" r:id="rId4"/>
    <p:sldId id="264" r:id="rId5"/>
    <p:sldId id="265" r:id="rId6"/>
    <p:sldId id="263" r:id="rId7"/>
    <p:sldId id="259" r:id="rId8"/>
    <p:sldId id="266" r:id="rId9"/>
    <p:sldId id="260" r:id="rId10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CF5E"/>
    <a:srgbClr val="8DDB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956" autoAdjust="0"/>
    <p:restoredTop sz="94660"/>
  </p:normalViewPr>
  <p:slideViewPr>
    <p:cSldViewPr snapToGrid="0">
      <p:cViewPr varScale="1">
        <p:scale>
          <a:sx n="80" d="100"/>
          <a:sy n="80" d="100"/>
        </p:scale>
        <p:origin x="53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290C390-2B0B-450B-90AD-06DD8F6889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A2559F3E-BBB6-49DA-9FF8-3932C19E60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1F4AE48-E17F-446A-B455-F2D3ECCA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1CC50E7-30B2-4D45-A3DE-EE4E8E3AE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00FE269-EA7E-421D-AF04-5FA53161C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318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BAA8F6A-4388-4727-9AC3-5BA932A8B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4BD4D351-7B0F-42D6-962B-B2950D9723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5BA3A34-B2B6-4AE9-BB6A-930C667B0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976ED02-A6BD-48AA-820D-9353297CE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99EE708-5297-467D-988F-47D8F175B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290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24C69A4A-F655-41B3-B211-D2BBFF3389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2F12CD9-9019-44E0-AC2B-68C77F7F5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4963F2B-2BA6-4F19-860C-72E0E0FDF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5D0FCC4-D001-4DDF-B6DC-C941739CF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29EB7BF-28B1-4FC6-8857-BA9C1F38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747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3FD34AD-DE0A-4FED-ABE6-E50A8E067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3C52C58-186F-4946-937D-6B3F015AE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B8B7380-BEF7-487E-972B-DA0CD6CB0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80536C5-D6B7-4FC9-ACF9-DA319160A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BAFE072-C274-47E6-8EC9-81410EC1F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010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C0BF619-7840-4216-A0E7-1A092087C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B0B49F5-C683-473B-8B02-11A5D5D13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2D0A297-93E9-431F-A567-651AC24E3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11CFAB7-9D9B-46BB-B130-290AD902F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79CECFB-EBF0-4D22-80E2-CFCB30EB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01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BE43B69-EA23-475D-86C9-216CA47DB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7EB2EFF-9B41-4C4E-9CAF-5293A56C6E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0FEEDC3F-AE3C-4903-B2BA-03C9688D2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36368F8-BCD7-48FC-829B-E392549C3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3E0B27B3-C730-43FC-8430-908D7A92F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24D4B496-AF26-4608-A7C4-8340AE2CA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94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CD13C61-CB9D-4FA1-88B2-6BEAEF774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395BB34-06D9-4298-B099-2BC9FCC304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4DF9CEB4-3907-4D0C-8E71-1A1275655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43F34EC7-02FF-4CA1-BDC5-365D28F726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93341639-33E9-44B8-A22C-3A5629816F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F76097F8-95E5-42E7-8440-1486BF811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F923E523-977E-451B-B615-1F02DFCD7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990D8F07-6AAB-4A55-B17D-C1F3CC165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023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B0F3CEE-E2DB-4581-B740-E16F995E6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E31190BE-BB33-4E57-A471-5A6A91233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9F9955B3-187E-42CF-8FA5-6F385455C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73944F5F-068D-406C-AB6F-583F98833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77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E9313CE3-7952-43D7-B48A-BDF4021E8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9BD2DD43-9DB4-4CA6-B46C-A51C3A2ED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F034767-679F-4A23-9900-650CEF592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47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B181791-362B-4727-9650-C97FA173D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D6B1C06-D05A-46E1-81E4-68DFA35CD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E4407360-DD52-4CBC-A75C-46E71EACB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E513122-CE24-4527-8D42-92C5BBCBA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64E71C3-0F98-47DB-BDB6-EBB4C7D6E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E2B9DA5-CDF3-4506-9B4B-4602E13E2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48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BE82904-8860-44D1-820C-79858D2F8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AC077EA1-6C80-48A7-946A-6EF8BA74D5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875E1021-04B1-422C-AFB1-752A8A657C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9AEAE48-A826-4E16-93D0-60CA3370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E557679-BBE4-498D-941D-AEB4A3B88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278D80F-9D1A-4391-998D-D0127DBCD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99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FAFC4938-2EC3-4243-AE95-70CAB29D8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AA97B7F-7C78-4B1E-A5EA-3465E640E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AC8165E-DB76-434F-BE00-582CC69EA0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1ECA9-1AAD-4FCE-9F12-332F6EC1354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D81C6C0-2DBC-4FEC-A80E-D62F81BC0B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95BA255-375A-4BAC-B832-941B27B8F6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4E604-0FC9-435C-BFA7-69F4070C9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826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4.png"/><Relationship Id="rId4" Type="http://schemas.openxmlformats.org/officeDocument/2006/relationships/hyperlink" Target="https://github.com/uschwell/Milestone3/tree/master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Update the Launcher Icon for Your Android App">
            <a:extLst>
              <a:ext uri="{FF2B5EF4-FFF2-40B4-BE49-F238E27FC236}">
                <a16:creationId xmlns:a16="http://schemas.microsoft.com/office/drawing/2014/main" id="{86FAC57B-FB42-4F31-8B85-74D99BCF9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845" y="342117"/>
            <a:ext cx="9387737" cy="628211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1CD1A46F-E766-469E-9E74-ABC2FF61A54A}"/>
              </a:ext>
            </a:extLst>
          </p:cNvPr>
          <p:cNvSpPr txBox="1"/>
          <p:nvPr/>
        </p:nvSpPr>
        <p:spPr>
          <a:xfrm>
            <a:off x="3511953" y="3483176"/>
            <a:ext cx="50275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Advanced Programming 2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he-IL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89211 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8F3F2FA1-FA40-4A51-A21C-BABAF7B8DDF3}"/>
              </a:ext>
            </a:extLst>
          </p:cNvPr>
          <p:cNvSpPr txBox="1"/>
          <p:nvPr/>
        </p:nvSpPr>
        <p:spPr>
          <a:xfrm>
            <a:off x="8438545" y="385503"/>
            <a:ext cx="35656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בס"ד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CD02B6A5-DE8D-4393-B590-C2FD3C9ACA42}"/>
              </a:ext>
            </a:extLst>
          </p:cNvPr>
          <p:cNvSpPr txBox="1"/>
          <p:nvPr/>
        </p:nvSpPr>
        <p:spPr>
          <a:xfrm>
            <a:off x="4242122" y="4855075"/>
            <a:ext cx="3074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Orna Tapeta ,Uriel Schwell</a:t>
            </a: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EA0C4A00-C03A-4787-8C17-BA1CD108C691}"/>
              </a:ext>
            </a:extLst>
          </p:cNvPr>
          <p:cNvSpPr txBox="1"/>
          <p:nvPr/>
        </p:nvSpPr>
        <p:spPr>
          <a:xfrm>
            <a:off x="1707832" y="1487378"/>
            <a:ext cx="87763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B5CF5E"/>
                </a:solidFill>
                <a:effectLst>
                  <a:glow rad="127000">
                    <a:schemeClr val="tx1">
                      <a:lumMod val="95000"/>
                      <a:lumOff val="5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Remote Control Joystick-</a:t>
            </a:r>
          </a:p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B5CF5E"/>
                </a:solidFill>
                <a:effectLst>
                  <a:glow rad="127000">
                    <a:schemeClr val="tx1">
                      <a:lumMod val="95000"/>
                      <a:lumOff val="5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Android App</a:t>
            </a:r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8286931F-44D4-4E09-8750-64180DEE66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52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4"/>
    </mc:Choice>
    <mc:Fallback>
      <p:transition spd="slow" advTm="5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FDAB5-4025-478F-B72F-3516DDEAD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 dirty="0"/>
          </a:p>
        </p:txBody>
      </p:sp>
      <p:pic>
        <p:nvPicPr>
          <p:cNvPr id="5" name="Content Placeholder 4" descr="Shadows on staircase">
            <a:extLst>
              <a:ext uri="{FF2B5EF4-FFF2-40B4-BE49-F238E27FC236}">
                <a16:creationId xmlns:a16="http://schemas.microsoft.com/office/drawing/2014/main" id="{B23AD2CA-C068-4F18-A04F-2DDF21C138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23913" cy="82826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8E2581-B464-41BE-B8F3-736AFB9546AB}"/>
              </a:ext>
            </a:extLst>
          </p:cNvPr>
          <p:cNvSpPr txBox="1"/>
          <p:nvPr/>
        </p:nvSpPr>
        <p:spPr>
          <a:xfrm>
            <a:off x="1001782" y="777056"/>
            <a:ext cx="4830417" cy="530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Who are we?</a:t>
            </a:r>
          </a:p>
          <a:p>
            <a:pPr marL="285750" indent="-285750" algn="l" rtl="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MVVM Architecture</a:t>
            </a:r>
          </a:p>
          <a:p>
            <a:pPr marL="285750" indent="-285750" algn="l" rtl="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Our Application</a:t>
            </a:r>
          </a:p>
          <a:p>
            <a:pPr marL="285750" indent="-285750" algn="l" rtl="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Links</a:t>
            </a:r>
          </a:p>
          <a:p>
            <a:pPr marL="285750" indent="-285750" algn="l" rtl="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UML</a:t>
            </a:r>
          </a:p>
        </p:txBody>
      </p: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7A960A56-7E94-4437-9BA1-8D415CB658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640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7"/>
    </mc:Choice>
    <mc:Fallback>
      <p:transition spd="slow" advTm="3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339C4-4333-48F8-A964-14477DBEE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 dirty="0"/>
          </a:p>
        </p:txBody>
      </p:sp>
      <p:pic>
        <p:nvPicPr>
          <p:cNvPr id="5" name="Content Placeholder 4" descr="Formulas written on a blackboard">
            <a:extLst>
              <a:ext uri="{FF2B5EF4-FFF2-40B4-BE49-F238E27FC236}">
                <a16:creationId xmlns:a16="http://schemas.microsoft.com/office/drawing/2014/main" id="{B3E2894B-46FB-405F-8AA4-E44032AF46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550"/>
            <a:ext cx="12192000" cy="8138810"/>
          </a:xfr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7C5504-A773-46C8-A0C1-BB612259A67D}"/>
              </a:ext>
            </a:extLst>
          </p:cNvPr>
          <p:cNvSpPr txBox="1"/>
          <p:nvPr/>
        </p:nvSpPr>
        <p:spPr>
          <a:xfrm>
            <a:off x="923925" y="647700"/>
            <a:ext cx="5076826" cy="5842497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 rtl="0">
              <a:lnSpc>
                <a:spcPct val="150000"/>
              </a:lnSpc>
            </a:pPr>
            <a:r>
              <a:rPr lang="en-US" sz="2800" b="1" dirty="0">
                <a:solidFill>
                  <a:schemeClr val="accent2"/>
                </a:solidFill>
              </a:rPr>
              <a:t>We are two second (2.5) year students in Bar </a:t>
            </a:r>
            <a:r>
              <a:rPr lang="en-US" sz="2800" b="1" dirty="0" err="1">
                <a:solidFill>
                  <a:schemeClr val="accent2"/>
                </a:solidFill>
              </a:rPr>
              <a:t>Ilan</a:t>
            </a:r>
            <a:r>
              <a:rPr lang="en-US" sz="2800" b="1" dirty="0">
                <a:solidFill>
                  <a:schemeClr val="accent2"/>
                </a:solidFill>
              </a:rPr>
              <a:t> University.</a:t>
            </a:r>
          </a:p>
          <a:p>
            <a:pPr algn="l" rtl="0">
              <a:lnSpc>
                <a:spcPct val="150000"/>
              </a:lnSpc>
            </a:pPr>
            <a:r>
              <a:rPr lang="en-US" sz="2800" b="1" dirty="0">
                <a:solidFill>
                  <a:schemeClr val="accent2"/>
                </a:solidFill>
              </a:rPr>
              <a:t>As a semi-final part of the course </a:t>
            </a:r>
          </a:p>
          <a:p>
            <a:pPr algn="l" rtl="0">
              <a:lnSpc>
                <a:spcPct val="150000"/>
              </a:lnSpc>
            </a:pPr>
            <a:r>
              <a:rPr lang="en-US" sz="2800" b="1" dirty="0">
                <a:solidFill>
                  <a:schemeClr val="accent2"/>
                </a:solidFill>
              </a:rPr>
              <a:t>“Advanced Programming 2” we were tasked to create an Android cell phone application that was capable of remotely controlling the “</a:t>
            </a:r>
            <a:r>
              <a:rPr lang="en-US" sz="2800" b="1" dirty="0" err="1">
                <a:solidFill>
                  <a:schemeClr val="accent2"/>
                </a:solidFill>
              </a:rPr>
              <a:t>FlightGear</a:t>
            </a:r>
            <a:r>
              <a:rPr lang="en-US" sz="2800" b="1" dirty="0">
                <a:solidFill>
                  <a:schemeClr val="accent2"/>
                </a:solidFill>
              </a:rPr>
              <a:t>” application via  a remote Joystick</a:t>
            </a:r>
          </a:p>
        </p:txBody>
      </p: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766D80A4-878E-4D7D-A1D5-DE585B16BF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182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12"/>
    </mc:Choice>
    <mc:Fallback>
      <p:transition spd="slow" advTm="34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6DF93A5-F357-46D0-A257-5D60E9826E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8E2581-B464-41BE-B8F3-736AFB9546AB}"/>
              </a:ext>
            </a:extLst>
          </p:cNvPr>
          <p:cNvSpPr txBox="1"/>
          <p:nvPr/>
        </p:nvSpPr>
        <p:spPr>
          <a:xfrm>
            <a:off x="618063" y="4856921"/>
            <a:ext cx="9565028" cy="1249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b="1" u="sng" dirty="0"/>
              <a:t>Our Application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b="1" dirty="0"/>
              <a:t>Designed using MVVM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b="1" dirty="0"/>
              <a:t>Permits the Control of our simulated flight with the help of a few intuitive sliders and a virtual joystick.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b="1" dirty="0"/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b="1" u="sng" dirty="0"/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b="1" dirty="0"/>
          </a:p>
        </p:txBody>
      </p: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6A08BFD6-E8B6-49F5-A936-026D8DEE90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4914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9341"/>
    </mc:Choice>
    <mc:Fallback>
      <p:transition spd="slow" advTm="19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E9B36BB-730D-45D1-AF67-8A9568067B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837" y="803791"/>
            <a:ext cx="12785674" cy="661946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564750-2B0B-45BF-A9BA-2A3A8F088B23}"/>
              </a:ext>
            </a:extLst>
          </p:cNvPr>
          <p:cNvSpPr txBox="1"/>
          <p:nvPr/>
        </p:nvSpPr>
        <p:spPr>
          <a:xfrm>
            <a:off x="1943100" y="619125"/>
            <a:ext cx="4524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u="sng" dirty="0"/>
              <a:t>What is MVVM?</a:t>
            </a:r>
          </a:p>
        </p:txBody>
      </p:sp>
      <p:pic>
        <p:nvPicPr>
          <p:cNvPr id="2" name="Video 1">
            <a:hlinkClick r:id="" action="ppaction://media"/>
            <a:extLst>
              <a:ext uri="{FF2B5EF4-FFF2-40B4-BE49-F238E27FC236}">
                <a16:creationId xmlns:a16="http://schemas.microsoft.com/office/drawing/2014/main" id="{C4ED46B6-967E-4824-8C2C-D386D3955A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4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47"/>
    </mc:Choice>
    <mc:Fallback>
      <p:transition spd="slow" advTm="9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E9B36BB-730D-45D1-AF67-8A9568067B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837" y="803791"/>
            <a:ext cx="12785674" cy="661946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564750-2B0B-45BF-A9BA-2A3A8F088B23}"/>
              </a:ext>
            </a:extLst>
          </p:cNvPr>
          <p:cNvSpPr txBox="1"/>
          <p:nvPr/>
        </p:nvSpPr>
        <p:spPr>
          <a:xfrm>
            <a:off x="1943100" y="619125"/>
            <a:ext cx="4524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u="sng" dirty="0"/>
              <a:t>What is MVVM?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09E9A0-A5AD-452F-BC95-02B82A5788A9}"/>
              </a:ext>
            </a:extLst>
          </p:cNvPr>
          <p:cNvSpPr txBox="1"/>
          <p:nvPr/>
        </p:nvSpPr>
        <p:spPr>
          <a:xfrm>
            <a:off x="9123086" y="885825"/>
            <a:ext cx="2981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dirty="0"/>
              <a:t>View:</a:t>
            </a:r>
          </a:p>
          <a:p>
            <a:pPr algn="l" rtl="0"/>
            <a:r>
              <a:rPr lang="en-US" dirty="0"/>
              <a:t>Controls what we the User can see and interact with</a:t>
            </a:r>
            <a:endParaRPr lang="en-IL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B92CC61-E74A-4995-935F-2E852D8670FA}"/>
              </a:ext>
            </a:extLst>
          </p:cNvPr>
          <p:cNvCxnSpPr/>
          <p:nvPr/>
        </p:nvCxnSpPr>
        <p:spPr>
          <a:xfrm>
            <a:off x="10887075" y="1809155"/>
            <a:ext cx="219075" cy="3267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DC914BE-40AB-45CA-AA36-F8B43CF4755A}"/>
              </a:ext>
            </a:extLst>
          </p:cNvPr>
          <p:cNvSpPr txBox="1"/>
          <p:nvPr/>
        </p:nvSpPr>
        <p:spPr>
          <a:xfrm>
            <a:off x="2457450" y="3000375"/>
            <a:ext cx="18573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dirty="0"/>
              <a:t>Model:</a:t>
            </a:r>
          </a:p>
          <a:p>
            <a:pPr algn="l" rtl="0"/>
            <a:r>
              <a:rPr lang="en-US" dirty="0"/>
              <a:t>Controls the actual Data and the business logic.</a:t>
            </a:r>
            <a:endParaRPr lang="en-IL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490AF51-C580-4E2D-A6D1-B18F7E6A2E7C}"/>
              </a:ext>
            </a:extLst>
          </p:cNvPr>
          <p:cNvCxnSpPr/>
          <p:nvPr/>
        </p:nvCxnSpPr>
        <p:spPr>
          <a:xfrm flipH="1">
            <a:off x="1943100" y="4019550"/>
            <a:ext cx="514350" cy="847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33EF1F7-6D99-4639-97F6-8908BBCB325F}"/>
              </a:ext>
            </a:extLst>
          </p:cNvPr>
          <p:cNvSpPr txBox="1"/>
          <p:nvPr/>
        </p:nvSpPr>
        <p:spPr>
          <a:xfrm>
            <a:off x="7505700" y="3112949"/>
            <a:ext cx="21050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dirty="0"/>
              <a:t>View Model:</a:t>
            </a:r>
          </a:p>
          <a:p>
            <a:pPr algn="l" rtl="0"/>
            <a:r>
              <a:rPr lang="en-US" dirty="0"/>
              <a:t>Connects between the two sides. Keeps them functioning in separate threads/states </a:t>
            </a:r>
            <a:endParaRPr lang="en-IL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2CE71F1-21DD-43A1-B98E-C24252D32D5B}"/>
              </a:ext>
            </a:extLst>
          </p:cNvPr>
          <p:cNvCxnSpPr/>
          <p:nvPr/>
        </p:nvCxnSpPr>
        <p:spPr>
          <a:xfrm flipH="1" flipV="1">
            <a:off x="7069112" y="2628900"/>
            <a:ext cx="1074763" cy="484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Video 16">
            <a:hlinkClick r:id="" action="ppaction://media"/>
            <a:extLst>
              <a:ext uri="{FF2B5EF4-FFF2-40B4-BE49-F238E27FC236}">
                <a16:creationId xmlns:a16="http://schemas.microsoft.com/office/drawing/2014/main" id="{26B3A82E-D629-44CD-B8F7-7C5351F9AD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780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395"/>
    </mc:Choice>
    <mc:Fallback>
      <p:transition spd="slow" advTm="363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Update the Launcher Icon for Your Android App">
            <a:extLst>
              <a:ext uri="{FF2B5EF4-FFF2-40B4-BE49-F238E27FC236}">
                <a16:creationId xmlns:a16="http://schemas.microsoft.com/office/drawing/2014/main" id="{86FAC57B-FB42-4F31-8B85-74D99BCF9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845" y="342117"/>
            <a:ext cx="9387737" cy="628211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8F3F2FA1-FA40-4A51-A21C-BABAF7B8DDF3}"/>
              </a:ext>
            </a:extLst>
          </p:cNvPr>
          <p:cNvSpPr txBox="1"/>
          <p:nvPr/>
        </p:nvSpPr>
        <p:spPr>
          <a:xfrm>
            <a:off x="8438545" y="385503"/>
            <a:ext cx="35656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בס"ד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EA0C4A00-C03A-4787-8C17-BA1CD108C691}"/>
              </a:ext>
            </a:extLst>
          </p:cNvPr>
          <p:cNvSpPr txBox="1"/>
          <p:nvPr/>
        </p:nvSpPr>
        <p:spPr>
          <a:xfrm>
            <a:off x="1637544" y="516308"/>
            <a:ext cx="8776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b="1" dirty="0">
                <a:solidFill>
                  <a:srgbClr val="B5CF5E"/>
                </a:solidFill>
                <a:effectLst>
                  <a:glow rad="127000">
                    <a:schemeClr val="tx1">
                      <a:lumMod val="95000"/>
                      <a:lumOff val="5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UML </a:t>
            </a:r>
            <a:r>
              <a:rPr lang="en-US" sz="6000" b="1">
                <a:solidFill>
                  <a:srgbClr val="B5CF5E"/>
                </a:solidFill>
                <a:effectLst>
                  <a:glow rad="127000">
                    <a:schemeClr val="tx1">
                      <a:lumMod val="95000"/>
                      <a:lumOff val="5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- diagram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B5CF5E"/>
              </a:solidFill>
              <a:effectLst>
                <a:glow rad="127000">
                  <a:schemeClr val="tx1">
                    <a:lumMod val="95000"/>
                    <a:lumOff val="5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Red ad gree bar graphs and numbers above the city skyline">
            <a:extLst>
              <a:ext uri="{FF2B5EF4-FFF2-40B4-BE49-F238E27FC236}">
                <a16:creationId xmlns:a16="http://schemas.microsoft.com/office/drawing/2014/main" id="{02284675-DF42-4148-B748-177884A95954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300" y="0"/>
            <a:ext cx="12306300" cy="6858000"/>
          </a:xfrm>
          <a:prstGeom prst="rect">
            <a:avLst/>
          </a:prstGeom>
          <a:blipFill>
            <a:blip r:embed="rId6"/>
            <a:tile tx="0" ty="0" sx="100000" sy="100000" flip="none" algn="tl"/>
          </a:blipFill>
          <a:ln>
            <a:solidFill>
              <a:schemeClr val="dk1"/>
            </a:solidFill>
          </a:ln>
          <a:effectLst>
            <a:reflection blurRad="1181100" stA="0" endPos="65000" dist="50800" dir="5400000" sy="-100000" algn="bl" rotWithShape="0"/>
            <a:softEdge rad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403C9A-048B-4C9A-A0F5-35104EDC0727}"/>
              </a:ext>
            </a:extLst>
          </p:cNvPr>
          <p:cNvSpPr txBox="1"/>
          <p:nvPr/>
        </p:nvSpPr>
        <p:spPr>
          <a:xfrm>
            <a:off x="1833840" y="3119468"/>
            <a:ext cx="2334180" cy="230832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5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>
                  <a:solidFill>
                    <a:schemeClr val="dk1"/>
                  </a:solidFill>
                </a:ln>
              </a:rPr>
              <a:t>View</a:t>
            </a:r>
          </a:p>
          <a:p>
            <a:pPr algn="ctr"/>
            <a:endParaRPr lang="en-US" b="1" dirty="0"/>
          </a:p>
          <a:p>
            <a:pPr algn="ctr"/>
            <a:r>
              <a:rPr lang="en-US" b="1" u="sng" dirty="0" err="1">
                <a:ln>
                  <a:solidFill>
                    <a:schemeClr val="dk1"/>
                  </a:solidFill>
                </a:ln>
              </a:rPr>
              <a:t>MainActivity</a:t>
            </a:r>
            <a:endParaRPr lang="en-US" b="1" u="sng" dirty="0">
              <a:ln>
                <a:solidFill>
                  <a:schemeClr val="dk1"/>
                </a:solidFill>
              </a:ln>
            </a:endParaRPr>
          </a:p>
          <a:p>
            <a:pPr algn="ctr"/>
            <a:endParaRPr lang="en-US" b="1" u="sng" dirty="0">
              <a:ln>
                <a:solidFill>
                  <a:schemeClr val="dk1"/>
                </a:solidFill>
              </a:ln>
            </a:endParaRPr>
          </a:p>
          <a:p>
            <a:pPr algn="ctr" rtl="0"/>
            <a:r>
              <a:rPr lang="en-US" dirty="0" err="1"/>
              <a:t>throtBarListener</a:t>
            </a:r>
            <a:endParaRPr lang="en-US" dirty="0"/>
          </a:p>
          <a:p>
            <a:pPr algn="ctr" rtl="0"/>
            <a:r>
              <a:rPr lang="en-US" dirty="0" err="1"/>
              <a:t>rudBarListener</a:t>
            </a:r>
            <a:endParaRPr lang="en-US" dirty="0"/>
          </a:p>
          <a:p>
            <a:pPr algn="ctr" rtl="0"/>
            <a:r>
              <a:rPr lang="en-US" dirty="0" err="1"/>
              <a:t>connectButtonListener</a:t>
            </a:r>
            <a:endParaRPr lang="en-US" dirty="0"/>
          </a:p>
          <a:p>
            <a:pPr algn="ctr" rtl="0"/>
            <a:r>
              <a:rPr lang="en-US" dirty="0" err="1"/>
              <a:t>onClick</a:t>
            </a:r>
            <a:r>
              <a:rPr lang="en-US" dirty="0"/>
              <a:t>(</a:t>
            </a:r>
            <a:r>
              <a:rPr lang="en-US" dirty="0" err="1"/>
              <a:t>func</a:t>
            </a:r>
            <a:r>
              <a:rPr lang="en-US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8ADA5D-3C55-41A7-963A-5FDB6D3C7F03}"/>
              </a:ext>
            </a:extLst>
          </p:cNvPr>
          <p:cNvSpPr txBox="1"/>
          <p:nvPr/>
        </p:nvSpPr>
        <p:spPr>
          <a:xfrm>
            <a:off x="5163418" y="568636"/>
            <a:ext cx="2009775" cy="20313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5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</p:spPr>
        <p:txBody>
          <a:bodyPr wrap="square" rtlCol="0">
            <a:spAutoFit/>
          </a:bodyPr>
          <a:lstStyle/>
          <a:p>
            <a:pPr algn="ctr" rtl="0"/>
            <a:r>
              <a:rPr lang="en-US" b="1" dirty="0" err="1">
                <a:ln>
                  <a:solidFill>
                    <a:schemeClr val="dk1"/>
                  </a:solidFill>
                </a:ln>
              </a:rPr>
              <a:t>ViewModel</a:t>
            </a:r>
            <a:endParaRPr lang="en-US" b="1" dirty="0">
              <a:ln>
                <a:solidFill>
                  <a:schemeClr val="dk1"/>
                </a:solidFill>
              </a:ln>
            </a:endParaRPr>
          </a:p>
          <a:p>
            <a:pPr algn="ctr" rtl="0"/>
            <a:endParaRPr lang="en-US" b="1" dirty="0"/>
          </a:p>
          <a:p>
            <a:pPr algn="ctr"/>
            <a:r>
              <a:rPr lang="en-US" dirty="0" err="1"/>
              <a:t>setElevator</a:t>
            </a:r>
            <a:endParaRPr lang="en-US" dirty="0"/>
          </a:p>
          <a:p>
            <a:pPr algn="ctr"/>
            <a:r>
              <a:rPr lang="en-US" dirty="0" err="1"/>
              <a:t>setRudder</a:t>
            </a:r>
            <a:endParaRPr lang="en-US" dirty="0"/>
          </a:p>
          <a:p>
            <a:pPr algn="ctr"/>
            <a:r>
              <a:rPr lang="en-US" dirty="0" err="1"/>
              <a:t>setThrottle</a:t>
            </a:r>
            <a:endParaRPr lang="en-US" dirty="0"/>
          </a:p>
          <a:p>
            <a:pPr algn="ctr"/>
            <a:r>
              <a:rPr lang="en-US" dirty="0" err="1"/>
              <a:t>setAileron</a:t>
            </a:r>
            <a:endParaRPr lang="en-US" dirty="0"/>
          </a:p>
          <a:p>
            <a:pPr algn="ctr"/>
            <a:endParaRPr lang="en-IL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1C3979-9715-4423-8CFB-288421C67951}"/>
              </a:ext>
            </a:extLst>
          </p:cNvPr>
          <p:cNvSpPr txBox="1"/>
          <p:nvPr/>
        </p:nvSpPr>
        <p:spPr>
          <a:xfrm>
            <a:off x="7329831" y="3866367"/>
            <a:ext cx="2728570" cy="258532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5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</p:spPr>
        <p:txBody>
          <a:bodyPr wrap="square" rtlCol="0">
            <a:spAutoFit/>
          </a:bodyPr>
          <a:lstStyle/>
          <a:p>
            <a:pPr algn="ctr" rtl="0"/>
            <a:r>
              <a:rPr lang="en-US" b="1" dirty="0">
                <a:ln>
                  <a:solidFill>
                    <a:schemeClr val="dk1"/>
                  </a:solidFill>
                </a:ln>
              </a:rPr>
              <a:t>Model</a:t>
            </a:r>
          </a:p>
          <a:p>
            <a:pPr algn="ctr"/>
            <a:endParaRPr lang="en-US" b="1" dirty="0"/>
          </a:p>
          <a:p>
            <a:pPr algn="ctr"/>
            <a:r>
              <a:rPr lang="en-US" b="1" u="sng" dirty="0" err="1">
                <a:ln>
                  <a:solidFill>
                    <a:schemeClr val="dk1"/>
                  </a:solidFill>
                </a:ln>
              </a:rPr>
              <a:t>FlightGear</a:t>
            </a:r>
            <a:endParaRPr lang="en-US" b="1" u="sng" dirty="0">
              <a:ln>
                <a:solidFill>
                  <a:schemeClr val="dk1"/>
                </a:solidFill>
              </a:ln>
            </a:endParaRPr>
          </a:p>
          <a:p>
            <a:pPr algn="ctr"/>
            <a:endParaRPr lang="en-US" b="1" u="sng" dirty="0">
              <a:ln>
                <a:solidFill>
                  <a:schemeClr val="dk1"/>
                </a:solidFill>
              </a:ln>
            </a:endParaRPr>
          </a:p>
          <a:p>
            <a:pPr algn="ctr"/>
            <a:r>
              <a:rPr lang="en-US" dirty="0" err="1"/>
              <a:t>sendElevatorVal</a:t>
            </a:r>
            <a:endParaRPr lang="en-US" dirty="0"/>
          </a:p>
          <a:p>
            <a:pPr algn="ctr"/>
            <a:r>
              <a:rPr lang="en-US" dirty="0" err="1"/>
              <a:t>sendAileronVal</a:t>
            </a:r>
            <a:endParaRPr lang="en-US" dirty="0"/>
          </a:p>
          <a:p>
            <a:pPr algn="ctr"/>
            <a:r>
              <a:rPr lang="en-US" dirty="0" err="1"/>
              <a:t>sendRudderVal</a:t>
            </a:r>
            <a:endParaRPr lang="en-US" dirty="0"/>
          </a:p>
          <a:p>
            <a:pPr algn="ctr"/>
            <a:r>
              <a:rPr lang="en-US" dirty="0" err="1"/>
              <a:t>sendThrottleVal</a:t>
            </a:r>
            <a:endParaRPr lang="en-US" dirty="0"/>
          </a:p>
          <a:p>
            <a:pPr algn="ctr"/>
            <a:r>
              <a:rPr lang="en-US" dirty="0" err="1"/>
              <a:t>openSocket</a:t>
            </a:r>
            <a:r>
              <a:rPr lang="en-US" dirty="0"/>
              <a:t> (server-client)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5E654D4-E933-4B1E-BC42-EC81EB1A66DD}"/>
              </a:ext>
            </a:extLst>
          </p:cNvPr>
          <p:cNvCxnSpPr>
            <a:cxnSpLocks/>
          </p:cNvCxnSpPr>
          <p:nvPr/>
        </p:nvCxnSpPr>
        <p:spPr>
          <a:xfrm>
            <a:off x="5143500" y="1024139"/>
            <a:ext cx="215104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D3BB3B2-0680-496B-87AC-ABB986BD8C80}"/>
              </a:ext>
            </a:extLst>
          </p:cNvPr>
          <p:cNvCxnSpPr>
            <a:cxnSpLocks/>
          </p:cNvCxnSpPr>
          <p:nvPr/>
        </p:nvCxnSpPr>
        <p:spPr>
          <a:xfrm>
            <a:off x="1833840" y="3483176"/>
            <a:ext cx="233418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46DE691-92E6-4B75-B5C4-D5FC2013E9BA}"/>
              </a:ext>
            </a:extLst>
          </p:cNvPr>
          <p:cNvCxnSpPr>
            <a:cxnSpLocks/>
          </p:cNvCxnSpPr>
          <p:nvPr/>
        </p:nvCxnSpPr>
        <p:spPr>
          <a:xfrm>
            <a:off x="7531744" y="4357889"/>
            <a:ext cx="215104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CD6C5AE-1033-4D13-97A2-CB0B62FCB9F3}"/>
              </a:ext>
            </a:extLst>
          </p:cNvPr>
          <p:cNvCxnSpPr>
            <a:cxnSpLocks/>
          </p:cNvCxnSpPr>
          <p:nvPr/>
        </p:nvCxnSpPr>
        <p:spPr>
          <a:xfrm>
            <a:off x="7173193" y="1531971"/>
            <a:ext cx="1666007" cy="2334396"/>
          </a:xfrm>
          <a:prstGeom prst="straightConnector1">
            <a:avLst/>
          </a:prstGeom>
          <a:ln w="50800">
            <a:headEnd type="diamond" w="lg" len="lg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E77E949-9808-4441-B839-881563F543FD}"/>
              </a:ext>
            </a:extLst>
          </p:cNvPr>
          <p:cNvCxnSpPr/>
          <p:nvPr/>
        </p:nvCxnSpPr>
        <p:spPr>
          <a:xfrm flipV="1">
            <a:off x="3924300" y="1314450"/>
            <a:ext cx="1239118" cy="1805018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BB511FA-10A6-477B-8387-079B7B10CA98}"/>
              </a:ext>
            </a:extLst>
          </p:cNvPr>
          <p:cNvCxnSpPr>
            <a:cxnSpLocks/>
          </p:cNvCxnSpPr>
          <p:nvPr/>
        </p:nvCxnSpPr>
        <p:spPr>
          <a:xfrm flipH="1">
            <a:off x="4168021" y="2419350"/>
            <a:ext cx="995397" cy="1447017"/>
          </a:xfrm>
          <a:prstGeom prst="straightConnector1">
            <a:avLst/>
          </a:prstGeom>
          <a:ln w="508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20ADBEE-560F-47F5-A8D1-99B736399920}"/>
              </a:ext>
            </a:extLst>
          </p:cNvPr>
          <p:cNvSpPr txBox="1"/>
          <p:nvPr/>
        </p:nvSpPr>
        <p:spPr>
          <a:xfrm rot="18393120">
            <a:off x="3866989" y="2666626"/>
            <a:ext cx="1524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Update View</a:t>
            </a:r>
            <a:endParaRPr lang="en-IL" sz="2000" dirty="0">
              <a:solidFill>
                <a:schemeClr val="bg1"/>
              </a:solidFill>
            </a:endParaRPr>
          </a:p>
        </p:txBody>
      </p:sp>
      <p:pic>
        <p:nvPicPr>
          <p:cNvPr id="2" name="Video 1">
            <a:hlinkClick r:id="" action="ppaction://media"/>
            <a:extLst>
              <a:ext uri="{FF2B5EF4-FFF2-40B4-BE49-F238E27FC236}">
                <a16:creationId xmlns:a16="http://schemas.microsoft.com/office/drawing/2014/main" id="{3D54E6D3-A53D-4B51-8A2E-4CD0DA3FB1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C1C3271-C183-45C4-AD05-409C49C41E70}"/>
              </a:ext>
            </a:extLst>
          </p:cNvPr>
          <p:cNvSpPr txBox="1"/>
          <p:nvPr/>
        </p:nvSpPr>
        <p:spPr>
          <a:xfrm>
            <a:off x="4543859" y="4323494"/>
            <a:ext cx="2410132" cy="147732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5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</a:gradFill>
        </p:spPr>
        <p:txBody>
          <a:bodyPr wrap="square">
            <a:spAutoFit/>
          </a:bodyPr>
          <a:lstStyle/>
          <a:p>
            <a:pPr algn="ctr" rtl="0"/>
            <a:r>
              <a:rPr lang="en-US" b="1" u="sng" dirty="0">
                <a:ln>
                  <a:solidFill>
                    <a:schemeClr val="dk1"/>
                  </a:solidFill>
                </a:ln>
              </a:rPr>
              <a:t>Joystick</a:t>
            </a:r>
          </a:p>
          <a:p>
            <a:pPr algn="ctr" rtl="0"/>
            <a:endParaRPr lang="en-US" b="1" u="sng" dirty="0">
              <a:ln>
                <a:solidFill>
                  <a:schemeClr val="dk1"/>
                </a:solidFill>
              </a:ln>
            </a:endParaRPr>
          </a:p>
          <a:p>
            <a:pPr algn="ctr" rtl="0"/>
            <a:r>
              <a:rPr lang="en-US" dirty="0" err="1"/>
              <a:t>JoystickListener</a:t>
            </a:r>
            <a:r>
              <a:rPr lang="en-US" sz="1200" dirty="0"/>
              <a:t>(interface)</a:t>
            </a:r>
            <a:endParaRPr lang="en-US" dirty="0"/>
          </a:p>
          <a:p>
            <a:pPr algn="ctr" rtl="0"/>
            <a:r>
              <a:rPr lang="en-US" dirty="0" err="1"/>
              <a:t>onTouchEvent</a:t>
            </a:r>
            <a:endParaRPr lang="en-US" dirty="0"/>
          </a:p>
          <a:p>
            <a:pPr algn="ctr" rtl="0"/>
            <a:r>
              <a:rPr lang="en-US" dirty="0" err="1"/>
              <a:t>onDraw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66D0F3F-8AB0-4A92-ADD9-7EEF808041A2}"/>
              </a:ext>
            </a:extLst>
          </p:cNvPr>
          <p:cNvCxnSpPr>
            <a:cxnSpLocks/>
          </p:cNvCxnSpPr>
          <p:nvPr/>
        </p:nvCxnSpPr>
        <p:spPr>
          <a:xfrm flipH="1" flipV="1">
            <a:off x="4168020" y="4788101"/>
            <a:ext cx="366468" cy="31549"/>
          </a:xfrm>
          <a:prstGeom prst="straightConnector1">
            <a:avLst/>
          </a:prstGeom>
          <a:ln w="50800">
            <a:solidFill>
              <a:schemeClr val="tx1"/>
            </a:solidFill>
            <a:headEnd type="diamond" w="lg" len="lg"/>
            <a:tail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518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912"/>
    </mc:Choice>
    <mc:Fallback>
      <p:transition spd="slow" advTm="36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D1776-1575-488D-B0F0-426637522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b="1" u="sng" dirty="0">
                <a:solidFill>
                  <a:schemeClr val="bg1"/>
                </a:solidFill>
              </a:rPr>
              <a:t>Links</a:t>
            </a:r>
            <a:endParaRPr lang="en-IL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609F2-75E9-4355-8F5A-F14A35F92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b="1" u="sng" dirty="0" err="1">
                <a:solidFill>
                  <a:schemeClr val="bg1"/>
                </a:solidFill>
              </a:rPr>
              <a:t>Github</a:t>
            </a:r>
            <a:endParaRPr lang="en-US" b="1" u="sng" dirty="0">
              <a:solidFill>
                <a:schemeClr val="bg1"/>
              </a:solidFill>
            </a:endParaRPr>
          </a:p>
          <a:p>
            <a:pPr marL="0" indent="0" algn="l" rtl="0">
              <a:buNone/>
            </a:pPr>
            <a:r>
              <a:rPr lang="en-US" dirty="0">
                <a:solidFill>
                  <a:schemeClr val="bg1"/>
                </a:solidFill>
              </a:rPr>
              <a:t>Where you can see the code for the application itself</a:t>
            </a:r>
          </a:p>
          <a:p>
            <a:pPr marL="0" indent="0" algn="l" rtl="0">
              <a:buNone/>
            </a:pPr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https://github.com/uschwell/Milestone3/tree/master</a:t>
            </a:r>
            <a:endParaRPr lang="en-US" dirty="0">
              <a:solidFill>
                <a:schemeClr val="bg1"/>
              </a:solidFill>
            </a:endParaRPr>
          </a:p>
          <a:p>
            <a:pPr marL="0" indent="0" algn="l" rtl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algn="l" rtl="0"/>
            <a:r>
              <a:rPr lang="en-US" u="sng" dirty="0">
                <a:solidFill>
                  <a:schemeClr val="bg1"/>
                </a:solidFill>
              </a:rPr>
              <a:t>Demo</a:t>
            </a:r>
          </a:p>
          <a:p>
            <a:pPr marL="0" indent="0" algn="l" rtl="0">
              <a:buNone/>
            </a:pPr>
            <a:r>
              <a:rPr lang="en-US" dirty="0">
                <a:solidFill>
                  <a:schemeClr val="bg1"/>
                </a:solidFill>
              </a:rPr>
              <a:t>Linked below will be a demonstration of our application in use</a:t>
            </a:r>
            <a:endParaRPr lang="en-IL" dirty="0">
              <a:solidFill>
                <a:schemeClr val="bg1"/>
              </a:solidFill>
            </a:endParaRP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A8503EC4-AB61-4BE8-A3B1-ACBC61369B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87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14"/>
    </mc:Choice>
    <mc:Fallback>
      <p:transition spd="slow" advTm="20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Update the Launcher Icon for Your Android App">
            <a:extLst>
              <a:ext uri="{FF2B5EF4-FFF2-40B4-BE49-F238E27FC236}">
                <a16:creationId xmlns:a16="http://schemas.microsoft.com/office/drawing/2014/main" id="{86FAC57B-FB42-4F31-8B85-74D99BCF9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845" y="342117"/>
            <a:ext cx="9387737" cy="628211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8F3F2FA1-FA40-4A51-A21C-BABAF7B8DDF3}"/>
              </a:ext>
            </a:extLst>
          </p:cNvPr>
          <p:cNvSpPr txBox="1"/>
          <p:nvPr/>
        </p:nvSpPr>
        <p:spPr>
          <a:xfrm>
            <a:off x="8438545" y="385503"/>
            <a:ext cx="35656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בס"ד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EA0C4A00-C03A-4787-8C17-BA1CD108C691}"/>
              </a:ext>
            </a:extLst>
          </p:cNvPr>
          <p:cNvSpPr txBox="1"/>
          <p:nvPr/>
        </p:nvSpPr>
        <p:spPr>
          <a:xfrm>
            <a:off x="1637544" y="516308"/>
            <a:ext cx="8776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b="1" dirty="0">
                <a:solidFill>
                  <a:srgbClr val="B5CF5E"/>
                </a:solidFill>
                <a:effectLst>
                  <a:glow rad="127000">
                    <a:schemeClr val="tx1">
                      <a:lumMod val="95000"/>
                      <a:lumOff val="5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DEMO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B5CF5E"/>
              </a:solidFill>
              <a:effectLst>
                <a:glow rad="127000">
                  <a:schemeClr val="tx1">
                    <a:lumMod val="95000"/>
                    <a:lumOff val="5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344455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226</Words>
  <Application>Microsoft Office PowerPoint</Application>
  <PresentationFormat>Widescreen</PresentationFormat>
  <Paragraphs>65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ערכת נושא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Links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Orna Tapeta</dc:creator>
  <cp:lastModifiedBy>Uriel Schwell</cp:lastModifiedBy>
  <cp:revision>26</cp:revision>
  <dcterms:created xsi:type="dcterms:W3CDTF">2021-06-25T11:30:20Z</dcterms:created>
  <dcterms:modified xsi:type="dcterms:W3CDTF">2021-06-27T19:42:57Z</dcterms:modified>
</cp:coreProperties>
</file>

<file path=docProps/thumbnail.jpeg>
</file>